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7BD91-E40E-4AEC-9800-BB83B94F371A}" type="datetimeFigureOut">
              <a:rPr lang="it-IT" smtClean="0"/>
              <a:pPr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C5B0F-61ED-472F-A018-50FBF24045B1}" type="slidenum">
              <a:rPr lang="it-IT" smtClean="0"/>
              <a:pPr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35280" cy="1143000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chemeClr val="accent1"/>
                </a:solidFill>
              </a:rPr>
              <a:t>LETTURA SISTEMICA DEGLI ABUSI NELLA CHIESA</a:t>
            </a:r>
            <a:br>
              <a:rPr lang="it-IT" sz="3200" b="1" dirty="0">
                <a:solidFill>
                  <a:schemeClr val="accent1"/>
                </a:solidFill>
              </a:rPr>
            </a:br>
            <a:endParaRPr lang="it-IT" sz="3200" dirty="0">
              <a:solidFill>
                <a:schemeClr val="accent1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48860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t-IT" dirty="0" smtClean="0"/>
              <a:t>	</a:t>
            </a:r>
            <a:r>
              <a:rPr lang="it-IT" sz="3600" dirty="0" smtClean="0"/>
              <a:t>La </a:t>
            </a:r>
            <a:r>
              <a:rPr lang="it-IT" sz="3600" dirty="0"/>
              <a:t>chiesa è anche un SISTEMA, un insieme che funziona come una rete di relazioni in cui ogni suo membro influisce sull’altro e sul gruppo, e viceversa</a:t>
            </a:r>
            <a:r>
              <a:rPr lang="it-IT" sz="3600" dirty="0" smtClean="0"/>
              <a:t>.</a:t>
            </a:r>
          </a:p>
          <a:p>
            <a:pPr algn="just">
              <a:buNone/>
            </a:pPr>
            <a:r>
              <a:rPr lang="it-IT" sz="3600" dirty="0" smtClean="0"/>
              <a:t> </a:t>
            </a:r>
            <a:endParaRPr lang="it-IT" sz="3600" dirty="0"/>
          </a:p>
          <a:p>
            <a:pPr algn="just">
              <a:buNone/>
            </a:pPr>
            <a:r>
              <a:rPr lang="it-IT" sz="3600" b="1" dirty="0" smtClean="0"/>
              <a:t>	</a:t>
            </a:r>
            <a:r>
              <a:rPr lang="it-IT" sz="3600" dirty="0" smtClean="0"/>
              <a:t>È </a:t>
            </a:r>
            <a:r>
              <a:rPr lang="it-IT" sz="3600" dirty="0"/>
              <a:t>ormai “giunto il momento di non limitarsi a considerare il disagio del prete esclusivamente legato a un problema personale, ma anche come espressione di un </a:t>
            </a:r>
            <a:r>
              <a:rPr lang="it-IT" sz="3600" i="1" dirty="0"/>
              <a:t>sistema di relazioni istituzionali e pastorali da rivedere</a:t>
            </a:r>
            <a:r>
              <a:rPr lang="it-IT" sz="3600" dirty="0" smtClean="0"/>
              <a:t>”</a:t>
            </a:r>
          </a:p>
          <a:p>
            <a:pPr algn="just">
              <a:buNone/>
            </a:pPr>
            <a:endParaRPr lang="it-IT" sz="3600" dirty="0" smtClean="0"/>
          </a:p>
          <a:p>
            <a:pPr algn="just">
              <a:buNone/>
            </a:pPr>
            <a:r>
              <a:rPr lang="it-IT" sz="3600" dirty="0"/>
              <a:t>	</a:t>
            </a:r>
            <a:r>
              <a:rPr lang="it-IT" sz="3600" dirty="0" smtClean="0"/>
              <a:t>“</a:t>
            </a:r>
            <a:r>
              <a:rPr lang="it-IT" sz="3600" dirty="0"/>
              <a:t>Le dolorose situazioni avvenute sono indicatrici del fatto che </a:t>
            </a:r>
            <a:r>
              <a:rPr lang="it-IT" sz="3600" i="1" dirty="0"/>
              <a:t>qualcosa sta male nel corpo ecclesiale” (</a:t>
            </a:r>
            <a:r>
              <a:rPr lang="it-IT" sz="3600" dirty="0"/>
              <a:t>Francesco</a:t>
            </a:r>
            <a:r>
              <a:rPr lang="it-IT" sz="3600" dirty="0" smtClean="0"/>
              <a:t>)</a:t>
            </a:r>
            <a:r>
              <a:rPr lang="it-IT" sz="3600" i="1" dirty="0" smtClean="0"/>
              <a:t>.</a:t>
            </a:r>
            <a:endParaRPr lang="it-IT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>
                <a:solidFill>
                  <a:schemeClr val="accent1"/>
                </a:solidFill>
              </a:rPr>
              <a:t>UN SISTEMA, IN SITUAZIONI </a:t>
            </a:r>
            <a:r>
              <a:rPr lang="it-IT" sz="2800" b="1" dirty="0" err="1">
                <a:solidFill>
                  <a:schemeClr val="accent1"/>
                </a:solidFill>
              </a:rPr>
              <a:t>DI</a:t>
            </a:r>
            <a:r>
              <a:rPr lang="it-IT" sz="2800" b="1" dirty="0">
                <a:solidFill>
                  <a:schemeClr val="accent1"/>
                </a:solidFill>
              </a:rPr>
              <a:t> CRISI, FUNZIONA BENE QUANDO È IN GRADO </a:t>
            </a:r>
            <a:r>
              <a:rPr lang="it-IT" sz="2800" b="1" dirty="0" err="1">
                <a:solidFill>
                  <a:schemeClr val="accent1"/>
                </a:solidFill>
              </a:rPr>
              <a:t>DI</a:t>
            </a:r>
            <a:r>
              <a:rPr lang="it-IT" sz="2800" b="1" dirty="0">
                <a:solidFill>
                  <a:schemeClr val="accent1"/>
                </a:solidFill>
              </a:rPr>
              <a:t>:</a:t>
            </a:r>
            <a:br>
              <a:rPr lang="it-IT" sz="2800" b="1" dirty="0">
                <a:solidFill>
                  <a:schemeClr val="accent1"/>
                </a:solidFill>
              </a:rPr>
            </a:b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t-IT" i="1" dirty="0"/>
              <a:t>Riconoscere</a:t>
            </a:r>
            <a:r>
              <a:rPr lang="it-IT" dirty="0"/>
              <a:t> </a:t>
            </a:r>
            <a:r>
              <a:rPr lang="it-IT" i="1" dirty="0"/>
              <a:t>il male</a:t>
            </a:r>
            <a:r>
              <a:rPr lang="it-IT" dirty="0"/>
              <a:t> al proprio interno e la sua gravità, le sue radici e le conseguenze, a </a:t>
            </a:r>
            <a:r>
              <a:rPr lang="it-IT" dirty="0" err="1"/>
              <a:t>liv</a:t>
            </a:r>
            <a:r>
              <a:rPr lang="it-IT" dirty="0"/>
              <a:t>. individuale e </a:t>
            </a:r>
            <a:r>
              <a:rPr lang="it-IT" dirty="0" smtClean="0"/>
              <a:t>comunitario</a:t>
            </a:r>
          </a:p>
          <a:p>
            <a:pPr lvl="0"/>
            <a:endParaRPr lang="it-IT" dirty="0"/>
          </a:p>
          <a:p>
            <a:pPr lvl="0"/>
            <a:r>
              <a:rPr lang="it-IT" i="1" dirty="0"/>
              <a:t>Soffrire</a:t>
            </a:r>
            <a:r>
              <a:rPr lang="it-IT" dirty="0"/>
              <a:t> </a:t>
            </a:r>
            <a:r>
              <a:rPr lang="it-IT" i="1" dirty="0"/>
              <a:t>tale male</a:t>
            </a:r>
            <a:r>
              <a:rPr lang="it-IT" dirty="0"/>
              <a:t>, assieme alla vittima (la com-passione), accettando la vergogna e l’umiliazione, e chiedendo perdono, alle vittime e alla comunità, in pubblico e in </a:t>
            </a:r>
            <a:r>
              <a:rPr lang="it-IT" dirty="0" smtClean="0"/>
              <a:t>privato</a:t>
            </a:r>
          </a:p>
          <a:p>
            <a:pPr lvl="0"/>
            <a:endParaRPr lang="it-IT" dirty="0"/>
          </a:p>
          <a:p>
            <a:pPr lvl="0"/>
            <a:r>
              <a:rPr lang="it-IT" i="1" dirty="0"/>
              <a:t>Individuare</a:t>
            </a:r>
            <a:r>
              <a:rPr lang="it-IT" dirty="0"/>
              <a:t> </a:t>
            </a:r>
            <a:r>
              <a:rPr lang="it-IT" i="1" dirty="0"/>
              <a:t>buone prassi preventivo-formative</a:t>
            </a:r>
            <a:r>
              <a:rPr lang="it-IT" dirty="0"/>
              <a:t>, dalla punizione del singolo colpevole all’attenzione alla formazione iniziale e permanente dei chierici, alla messa in atto di attenzioni operative perché gli ambienti ecclesiali siano ambienti sicuri per tutti, specie per i minori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	La </a:t>
            </a:r>
            <a:r>
              <a:rPr lang="it-IT" dirty="0"/>
              <a:t>reazione del sistema-chiesa</a:t>
            </a:r>
            <a:r>
              <a:rPr lang="it-IT" i="1" dirty="0"/>
              <a:t>, </a:t>
            </a:r>
            <a:r>
              <a:rPr lang="it-IT" dirty="0"/>
              <a:t>in un certo passato, è stata invece di natura </a:t>
            </a:r>
            <a:r>
              <a:rPr lang="it-IT" i="1" dirty="0"/>
              <a:t>difensiva:</a:t>
            </a:r>
            <a:r>
              <a:rPr lang="it-IT" dirty="0"/>
              <a:t> 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 lvl="0"/>
            <a:r>
              <a:rPr lang="it-IT" dirty="0" err="1"/>
              <a:t>…più</a:t>
            </a:r>
            <a:r>
              <a:rPr lang="it-IT" dirty="0"/>
              <a:t> preoccupata di </a:t>
            </a:r>
            <a:r>
              <a:rPr lang="it-IT" i="1" dirty="0"/>
              <a:t>proteggere la buona stima di sé</a:t>
            </a:r>
            <a:r>
              <a:rPr lang="it-IT" dirty="0"/>
              <a:t> che non di condividere il dolore della vittima e di comprendere senso e gravità degli </a:t>
            </a:r>
            <a:r>
              <a:rPr lang="it-IT" dirty="0" smtClean="0"/>
              <a:t>abusi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sostanzialmente disattenta al problema della </a:t>
            </a:r>
            <a:r>
              <a:rPr lang="it-IT" i="1" dirty="0"/>
              <a:t>responsabilità </a:t>
            </a:r>
            <a:r>
              <a:rPr lang="it-IT" i="1" dirty="0" smtClean="0"/>
              <a:t>collettiva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col rischio conseguente di dare un’interpretazione </a:t>
            </a:r>
            <a:r>
              <a:rPr lang="it-IT" i="1" dirty="0"/>
              <a:t>banale e riduttiva</a:t>
            </a:r>
            <a:r>
              <a:rPr lang="it-IT" dirty="0"/>
              <a:t> del male, e l’illusione di poterlo </a:t>
            </a:r>
            <a:r>
              <a:rPr lang="it-IT" i="1" dirty="0"/>
              <a:t>rimuovere </a:t>
            </a:r>
            <a:r>
              <a:rPr lang="it-IT" dirty="0"/>
              <a:t>in vari modi (rimozione geografica, pastorale, istituzionale, </a:t>
            </a:r>
            <a:r>
              <a:rPr lang="it-IT" dirty="0" err="1"/>
              <a:t>medico-patologica</a:t>
            </a:r>
            <a:r>
              <a:rPr lang="it-IT" dirty="0"/>
              <a:t>, morale o moralistica, maschilista, “misericordiosa”, aritmetica, storica, sociologica, ideologica, sessuale, farisaica, intollerante, </a:t>
            </a:r>
            <a:r>
              <a:rPr lang="it-IT" dirty="0" err="1"/>
              <a:t>complottistica</a:t>
            </a:r>
            <a:r>
              <a:rPr lang="it-IT" dirty="0"/>
              <a:t>, lobbistica, “gesuitica”, </a:t>
            </a:r>
            <a:r>
              <a:rPr lang="it-IT" dirty="0" err="1" smtClean="0"/>
              <a:t>prescrizionistica</a:t>
            </a:r>
            <a:r>
              <a:rPr lang="it-IT" dirty="0" smtClean="0"/>
              <a:t>, </a:t>
            </a:r>
            <a:r>
              <a:rPr lang="it-IT" dirty="0" err="1" smtClean="0"/>
              <a:t>giuridica…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987824" y="188640"/>
            <a:ext cx="3010761" cy="95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  <a:ea typeface="PMingLiU" pitchFamily="18" charset="-120"/>
                <a:cs typeface="Arial" pitchFamily="34" charset="0"/>
              </a:rPr>
              <a:t>L’ONDA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  <a:ea typeface="PMingLiU" pitchFamily="18" charset="-120"/>
                <a:cs typeface="Arial" pitchFamily="34" charset="0"/>
              </a:rPr>
              <a:t>DI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  <a:ea typeface="PMingLiU" pitchFamily="18" charset="-120"/>
                <a:cs typeface="Arial" pitchFamily="34" charset="0"/>
              </a:rPr>
              <a:t> GAUSS</a:t>
            </a: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Verdana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magine 1" descr="escansex1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15708"/>
            <a:ext cx="7488832" cy="476562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686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F:\escansex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12224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683568" y="4293096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solidFill>
                  <a:prstClr val="black"/>
                </a:solidFill>
                <a:latin typeface="Verdana" pitchFamily="34" charset="0"/>
                <a:ea typeface="PMingLiU" pitchFamily="18" charset="-120"/>
                <a:cs typeface="Arial" pitchFamily="34" charset="0"/>
              </a:rPr>
              <a:t>Lo scandalo di pochi è conseguenza della mediocrità di molti</a:t>
            </a:r>
            <a:endParaRPr lang="it-IT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sz="2400" dirty="0">
                <a:solidFill>
                  <a:prstClr val="black"/>
                </a:solidFill>
                <a:latin typeface="Arial" pitchFamily="34" charset="0"/>
                <a:ea typeface="PMingLiU" pitchFamily="18" charset="-120"/>
                <a:cs typeface="Verdana" pitchFamily="34" charset="0"/>
              </a:rPr>
              <a:t>Il senso della maggioranza mediocre</a:t>
            </a:r>
            <a:endParaRPr lang="it-IT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sz="2400" dirty="0">
                <a:solidFill>
                  <a:prstClr val="black"/>
                </a:solidFill>
                <a:latin typeface="Arial" pitchFamily="34" charset="0"/>
                <a:ea typeface="PMingLiU" pitchFamily="18" charset="-120"/>
                <a:cs typeface="Verdana" pitchFamily="34" charset="0"/>
              </a:rPr>
              <a:t>L’assunzione d’una responsabilità collettiva potrebbe trasformare questo momento critico nell’ora di Dio, in appello alla conversione generale </a:t>
            </a:r>
            <a:endParaRPr lang="it-IT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/>
              <a:t>La mediocrità è già </a:t>
            </a:r>
            <a:r>
              <a:rPr lang="it-IT" dirty="0" smtClean="0"/>
              <a:t>scandalo: </a:t>
            </a:r>
            <a:endParaRPr lang="it-IT" dirty="0"/>
          </a:p>
          <a:p>
            <a:pPr lvl="0"/>
            <a:r>
              <a:rPr lang="it-IT" dirty="0"/>
              <a:t>mediocrità come mentalità, sensibilità, </a:t>
            </a:r>
            <a:r>
              <a:rPr lang="it-IT" dirty="0" err="1"/>
              <a:t>stile-di-vita</a:t>
            </a:r>
            <a:endParaRPr lang="it-IT" dirty="0"/>
          </a:p>
          <a:p>
            <a:pPr lvl="0"/>
            <a:r>
              <a:rPr lang="it-IT" dirty="0"/>
              <a:t>mediocrità come brodo di coltura degli scandali</a:t>
            </a:r>
          </a:p>
          <a:p>
            <a:pPr lvl="0"/>
            <a:r>
              <a:rPr lang="it-IT" dirty="0"/>
              <a:t>necessità d’intervenire non solo sul singolo (</a:t>
            </a:r>
            <a:r>
              <a:rPr lang="it-IT" dirty="0" err="1"/>
              <a:t>abusatore</a:t>
            </a:r>
            <a:r>
              <a:rPr lang="it-IT" dirty="0"/>
              <a:t>) quanto sulla massa (mediocre), non solo per punire, ma per prevenire</a:t>
            </a:r>
          </a:p>
          <a:p>
            <a:pPr lvl="0"/>
            <a:r>
              <a:rPr lang="it-IT" dirty="0"/>
              <a:t>mediocrità come forza di gravità, che attira verso il basso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>
                <a:solidFill>
                  <a:schemeClr val="accent1"/>
                </a:solidFill>
              </a:rPr>
              <a:t>PROPOSTA </a:t>
            </a:r>
            <a:r>
              <a:rPr lang="it-IT" dirty="0" err="1">
                <a:solidFill>
                  <a:schemeClr val="accent1"/>
                </a:solidFill>
              </a:rPr>
              <a:t>D’UN</a:t>
            </a:r>
            <a:r>
              <a:rPr lang="it-IT" dirty="0">
                <a:solidFill>
                  <a:schemeClr val="accent1"/>
                </a:solidFill>
              </a:rPr>
              <a:t> </a:t>
            </a:r>
            <a:r>
              <a:rPr lang="it-IT">
                <a:solidFill>
                  <a:schemeClr val="accent1"/>
                </a:solidFill>
              </a:rPr>
              <a:t>MODULO </a:t>
            </a:r>
            <a:r>
              <a:rPr lang="it-IT" smtClean="0">
                <a:solidFill>
                  <a:schemeClr val="accent1"/>
                </a:solidFill>
              </a:rPr>
              <a:t>DIDATTICO-FORMATIVO</a:t>
            </a:r>
          </a:p>
          <a:p>
            <a:pPr>
              <a:buNone/>
            </a:pPr>
            <a:endParaRPr lang="it-IT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it-IT" dirty="0"/>
              <a:t>Si tratta d’un </a:t>
            </a:r>
            <a:r>
              <a:rPr lang="it-IT" i="1" dirty="0"/>
              <a:t>insieme di contenuti didattici e d’una metodologia formativa al servizio della crescita nell’area </a:t>
            </a:r>
            <a:r>
              <a:rPr lang="it-IT" i="1" dirty="0" err="1"/>
              <a:t>affettivo-sessuale</a:t>
            </a:r>
            <a:r>
              <a:rPr lang="it-IT" dirty="0"/>
              <a:t> del candidato al sacerdozio e alla vita consacrata.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dirty="0"/>
              <a:t>Più in concreto tale modulo avrebbe un profilo e un effetto plurimo: </a:t>
            </a:r>
            <a:r>
              <a:rPr lang="it-IT" i="1" dirty="0"/>
              <a:t>preventivo, </a:t>
            </a:r>
            <a:r>
              <a:rPr lang="it-IT" i="1" dirty="0" err="1"/>
              <a:t>informativo-didattico</a:t>
            </a:r>
            <a:r>
              <a:rPr lang="it-IT" i="1" dirty="0"/>
              <a:t>, </a:t>
            </a:r>
            <a:r>
              <a:rPr lang="it-IT" i="1" dirty="0" err="1"/>
              <a:t>educativo-formativo</a:t>
            </a:r>
            <a:r>
              <a:rPr lang="it-IT" i="1" dirty="0"/>
              <a:t>, </a:t>
            </a:r>
            <a:r>
              <a:rPr lang="it-IT" i="1" dirty="0" err="1"/>
              <a:t>innovativo-creativo</a:t>
            </a:r>
            <a:r>
              <a:rPr lang="it-IT" dirty="0"/>
              <a:t> (d’una cultura del rispetto e della responsabilità nei confronti del minore e della persona vulnerabile).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Potrebbe esser proposto come </a:t>
            </a:r>
            <a:r>
              <a:rPr lang="it-IT" i="1" dirty="0" smtClean="0"/>
              <a:t>disciplina scolastica o parascolastica</a:t>
            </a:r>
            <a:r>
              <a:rPr lang="it-IT" dirty="0" smtClean="0"/>
              <a:t> (per l’aspetto teorico e in riferimento a tutto ciò che concerne l’affettività-sessualità, la realtà degli abusi, la loro genesi e psicodinamica, le conseguenze degli </a:t>
            </a:r>
            <a:r>
              <a:rPr lang="it-IT" dirty="0" err="1" smtClean="0"/>
              <a:t>abusi…</a:t>
            </a:r>
            <a:r>
              <a:rPr lang="it-IT" dirty="0" smtClean="0"/>
              <a:t>), e come </a:t>
            </a:r>
            <a:r>
              <a:rPr lang="it-IT" i="1" dirty="0" smtClean="0"/>
              <a:t>cammino d’accompagnamento del singolo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smtClean="0"/>
              <a:t>Attraverso un itinerario </a:t>
            </a:r>
            <a:r>
              <a:rPr lang="it-IT" i="1" dirty="0" smtClean="0"/>
              <a:t>di gruppo e individuale</a:t>
            </a:r>
            <a:r>
              <a:rPr lang="it-IT" dirty="0" smtClean="0"/>
              <a:t>. E all’interno d’un cammino d’</a:t>
            </a:r>
            <a:r>
              <a:rPr lang="it-IT" i="1" dirty="0" smtClean="0"/>
              <a:t>integrazione</a:t>
            </a:r>
            <a:r>
              <a:rPr lang="it-IT" dirty="0" smtClean="0"/>
              <a:t> tra prospettiva spirituale-teologica e </a:t>
            </a:r>
            <a:r>
              <a:rPr lang="it-IT" dirty="0" err="1" smtClean="0"/>
              <a:t>antropologico-psicologica</a:t>
            </a:r>
            <a:r>
              <a:rPr lang="it-IT" dirty="0" smtClean="0"/>
              <a:t>. 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283</Words>
  <Application>Microsoft Office PowerPoint</Application>
  <PresentationFormat>Apresentação na tela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PMingLiU</vt:lpstr>
      <vt:lpstr>Times New Roman</vt:lpstr>
      <vt:lpstr>Verdana</vt:lpstr>
      <vt:lpstr>Tema di Office</vt:lpstr>
      <vt:lpstr>LETTURA SISTEMICA DEGLI ABUSI NELLA CHIESA </vt:lpstr>
      <vt:lpstr>UN SISTEMA, IN SITUAZIONI DI CRISI, FUNZIONA BENE QUANDO È IN GRADO DI: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LETTURA SISTEMICA DEGLI ABUSI NELLA CHIESA</dc:title>
  <dc:creator>Amedeo</dc:creator>
  <cp:lastModifiedBy>DAN RODRIG</cp:lastModifiedBy>
  <cp:revision>4</cp:revision>
  <dcterms:created xsi:type="dcterms:W3CDTF">2019-11-25T19:59:19Z</dcterms:created>
  <dcterms:modified xsi:type="dcterms:W3CDTF">2020-02-03T10:46:36Z</dcterms:modified>
</cp:coreProperties>
</file>